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0" r:id="rId3"/>
    <p:sldId id="266" r:id="rId4"/>
    <p:sldId id="268" r:id="rId5"/>
    <p:sldId id="261" r:id="rId6"/>
    <p:sldId id="257" r:id="rId7"/>
    <p:sldId id="259" r:id="rId8"/>
    <p:sldId id="262" r:id="rId9"/>
    <p:sldId id="263" r:id="rId10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4705-1D6C-4C49-9DD4-05EDA1E118E3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ADAD-7E51-4928-8217-6573DB4E0B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6405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4705-1D6C-4C49-9DD4-05EDA1E118E3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ADAD-7E51-4928-8217-6573DB4E0B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407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4705-1D6C-4C49-9DD4-05EDA1E118E3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ADAD-7E51-4928-8217-6573DB4E0B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2732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4705-1D6C-4C49-9DD4-05EDA1E118E3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ADAD-7E51-4928-8217-6573DB4E0B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750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4705-1D6C-4C49-9DD4-05EDA1E118E3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ADAD-7E51-4928-8217-6573DB4E0B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992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4705-1D6C-4C49-9DD4-05EDA1E118E3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ADAD-7E51-4928-8217-6573DB4E0B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23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4705-1D6C-4C49-9DD4-05EDA1E118E3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ADAD-7E51-4928-8217-6573DB4E0B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3830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4705-1D6C-4C49-9DD4-05EDA1E118E3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ADAD-7E51-4928-8217-6573DB4E0B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006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4705-1D6C-4C49-9DD4-05EDA1E118E3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ADAD-7E51-4928-8217-6573DB4E0B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4678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4705-1D6C-4C49-9DD4-05EDA1E118E3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ADAD-7E51-4928-8217-6573DB4E0B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44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4705-1D6C-4C49-9DD4-05EDA1E118E3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ADAD-7E51-4928-8217-6573DB4E0B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427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64705-1D6C-4C49-9DD4-05EDA1E118E3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6ADAD-7E51-4928-8217-6573DB4E0B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197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Bildeforklaring formet som en ellipse 3"/>
          <p:cNvSpPr/>
          <p:nvPr/>
        </p:nvSpPr>
        <p:spPr>
          <a:xfrm>
            <a:off x="1524000" y="473825"/>
            <a:ext cx="7855528" cy="5270269"/>
          </a:xfrm>
          <a:prstGeom prst="wedgeEllipse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600" dirty="0" smtClean="0"/>
              <a:t>DIALOG-</a:t>
            </a:r>
            <a:br>
              <a:rPr lang="nb-NO" sz="9600" dirty="0" smtClean="0"/>
            </a:br>
            <a:r>
              <a:rPr lang="nb-NO" sz="9600" dirty="0" smtClean="0"/>
              <a:t>DUKEN</a:t>
            </a:r>
            <a:endParaRPr lang="nb-NO" sz="9600" dirty="0"/>
          </a:p>
        </p:txBody>
      </p:sp>
    </p:spTree>
    <p:extLst>
      <p:ext uri="{BB962C8B-B14F-4D97-AF65-F5344CB8AC3E}">
        <p14:creationId xmlns:p14="http://schemas.microsoft.com/office/powerpoint/2010/main" val="1560447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16473"/>
            <a:ext cx="10515600" cy="701675"/>
          </a:xfrm>
        </p:spPr>
        <p:txBody>
          <a:bodyPr/>
          <a:lstStyle/>
          <a:p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307571"/>
            <a:ext cx="10515600" cy="6550431"/>
          </a:xfrm>
        </p:spPr>
        <p:txBody>
          <a:bodyPr>
            <a:normAutofit fontScale="92500"/>
          </a:bodyPr>
          <a:lstStyle/>
          <a:p>
            <a:r>
              <a:rPr lang="nb-NO" sz="2400" b="1" dirty="0" smtClean="0"/>
              <a:t>Skolen bruker </a:t>
            </a:r>
            <a:r>
              <a:rPr lang="nb-NO" sz="2400" b="1" dirty="0" err="1" smtClean="0"/>
              <a:t>Carolyn</a:t>
            </a:r>
            <a:r>
              <a:rPr lang="nb-NO" sz="2400" b="1" dirty="0" smtClean="0"/>
              <a:t> Webster </a:t>
            </a:r>
            <a:r>
              <a:rPr lang="nb-NO" sz="2400" b="1" dirty="0" err="1" smtClean="0"/>
              <a:t>Strattons</a:t>
            </a:r>
            <a:r>
              <a:rPr lang="nb-NO" sz="2400" b="1" dirty="0" smtClean="0"/>
              <a:t> bok «Utrolige lærere» i arbeidet med klasseledelse og læringsmiljø</a:t>
            </a:r>
            <a:r>
              <a:rPr lang="nb-NO" sz="2400" dirty="0" smtClean="0"/>
              <a:t>.  Webster </a:t>
            </a:r>
            <a:r>
              <a:rPr lang="nb-NO" sz="2400" dirty="0" err="1" smtClean="0"/>
              <a:t>Stratton</a:t>
            </a:r>
            <a:r>
              <a:rPr lang="nb-NO" sz="2400" dirty="0" smtClean="0"/>
              <a:t> står bak programserien «De utrolige årene», som består av en rekke kurs og opplæringsprogrammer for foreldre og lærere. De utrolige årene gir foreldre og lærere en modell som bidrar til å forstå barns behov og utvikling, i tillegg til konkrete framgangsmåter som de kan bruke i samhandlingen med barna.</a:t>
            </a:r>
          </a:p>
          <a:p>
            <a:r>
              <a:rPr lang="nb-NO" sz="2400" b="1" dirty="0"/>
              <a:t>Mål for foreldre/lærere: </a:t>
            </a:r>
          </a:p>
          <a:p>
            <a:r>
              <a:rPr lang="nb-NO" sz="2400" dirty="0"/>
              <a:t>Øke positive relasjoner og bånd til barna</a:t>
            </a:r>
          </a:p>
          <a:p>
            <a:r>
              <a:rPr lang="nb-NO" sz="2400" dirty="0"/>
              <a:t>Bruke positive strategier i kommunikasjon og samhandling med barna, positiv oppmerksomhet, ros og oppmuntring</a:t>
            </a:r>
          </a:p>
          <a:p>
            <a:r>
              <a:rPr lang="nb-NO" sz="2400" dirty="0"/>
              <a:t>Unngå harde virkemidler (som kjeft og straff)mot negativ oppførsel, og bruke positive strategier som å avlede, overse og bruke logiske konsekvenser</a:t>
            </a:r>
          </a:p>
          <a:p>
            <a:r>
              <a:rPr lang="nb-NO" sz="2400" dirty="0"/>
              <a:t>Skape forutsigbarhet gjennom å sette grenser for barna på en positiv måte</a:t>
            </a:r>
          </a:p>
          <a:p>
            <a:r>
              <a:rPr lang="nb-NO" sz="2400" b="1" dirty="0" smtClean="0"/>
              <a:t>Mål </a:t>
            </a:r>
            <a:r>
              <a:rPr lang="nb-NO" sz="2400" b="1" dirty="0"/>
              <a:t>for barna: </a:t>
            </a:r>
          </a:p>
          <a:p>
            <a:r>
              <a:rPr lang="nb-NO" sz="2400" dirty="0"/>
              <a:t>Fremme barns selvbilde og skape grunnlag for god psykisk helse gjennom å  fremme barnas ferdigheter; sosiale ferdigheter, håndtere problemer og egne følelser, øke empati.</a:t>
            </a:r>
          </a:p>
          <a:p>
            <a:r>
              <a:rPr lang="nb-NO" sz="2400" dirty="0"/>
              <a:t>Redusere negativ </a:t>
            </a:r>
            <a:r>
              <a:rPr lang="nb-NO" sz="2400" dirty="0" smtClean="0"/>
              <a:t>adferd som </a:t>
            </a:r>
            <a:r>
              <a:rPr lang="nb-NO" sz="2400" dirty="0"/>
              <a:t>aggresjon, ulydighet, mobbing, avvisning, stjeling og lyving.</a:t>
            </a:r>
          </a:p>
          <a:p>
            <a:endParaRPr lang="nb-NO" sz="1200" b="1" dirty="0" smtClean="0"/>
          </a:p>
          <a:p>
            <a:endParaRPr lang="nb-NO" sz="1200" dirty="0" smtClean="0"/>
          </a:p>
        </p:txBody>
      </p:sp>
    </p:spTree>
    <p:extLst>
      <p:ext uri="{BB962C8B-B14F-4D97-AF65-F5344CB8AC3E}">
        <p14:creationId xmlns:p14="http://schemas.microsoft.com/office/powerpoint/2010/main" val="158956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r>
              <a:rPr lang="nb-NO" sz="2200" b="1" smtClean="0"/>
              <a:t>Foreldre</a:t>
            </a:r>
            <a:r>
              <a:rPr lang="nb-NO" sz="2200" b="1" smtClean="0"/>
              <a:t>pyramiden </a:t>
            </a:r>
            <a:r>
              <a:rPr lang="nb-NO" sz="2200" dirty="0"/>
              <a:t>gir en oversikt over innholdet og læringsmetodene i modellen. De viktigste elementene, som skal brukes raust, er nederst i pyramiden. Disse er en forutsetning for at elementer høyere oppe i pyramiden skal fungere. </a:t>
            </a:r>
          </a:p>
          <a:p>
            <a:r>
              <a:rPr lang="nb-NO" sz="2200" dirty="0"/>
              <a:t>Fundamentet i pyramiden er handlinger og aktiviteter som bidrar til positive relasjoner og god samhandling med barna – f eks lek, samtale, oppmerksomhet og involvering av barna. </a:t>
            </a:r>
          </a:p>
          <a:p>
            <a:r>
              <a:rPr lang="nb-NO" sz="2200" dirty="0"/>
              <a:t>På nivå to i pyramiden støttes utvikling av motivasjon, sosiale- språk- og begrepsferdigheter gjennom bruk av positive strategier som ros, oppmuntring, støttende veiledning og belønning.</a:t>
            </a:r>
          </a:p>
          <a:p>
            <a:r>
              <a:rPr lang="nb-NO" sz="2200" dirty="0"/>
              <a:t>Nivå tre handler om struktur i læringsrommene gjennom rutiner, regler og klare grenser</a:t>
            </a:r>
          </a:p>
          <a:p>
            <a:r>
              <a:rPr lang="nb-NO" sz="2200" dirty="0"/>
              <a:t>De øverste nivåene handler om tilnærminger for å håndtere og redusere forstyrrende eller negativ oppførsel og hjelpe eleven til å komme på riktig spor igjen.</a:t>
            </a:r>
          </a:p>
          <a:p>
            <a:pPr marL="0" indent="0">
              <a:buNone/>
            </a:pPr>
            <a:endParaRPr lang="nb-NO" sz="2200" b="1" dirty="0"/>
          </a:p>
          <a:p>
            <a:r>
              <a:rPr lang="nb-NO" sz="2200" b="1" dirty="0"/>
              <a:t>To prinsipper som er viktige på alle nivåer i pyramiden:</a:t>
            </a:r>
          </a:p>
          <a:p>
            <a:r>
              <a:rPr lang="nb-NO" sz="2200" b="1" dirty="0"/>
              <a:t>Oppmerksomhetsprinsippet: </a:t>
            </a:r>
            <a:r>
              <a:rPr lang="nb-NO" sz="2200" dirty="0"/>
              <a:t>Oppførsel som får oppmerksomhet gjentar seg oftere. </a:t>
            </a:r>
          </a:p>
          <a:p>
            <a:r>
              <a:rPr lang="nb-NO" sz="2200" b="1" dirty="0"/>
              <a:t>Rollemodellprinsippet: </a:t>
            </a:r>
            <a:r>
              <a:rPr lang="nb-NO" sz="2200" dirty="0"/>
              <a:t>Barna tar etter det vi voksne gjør, ikke (bare) det vi sier.</a:t>
            </a:r>
          </a:p>
        </p:txBody>
      </p:sp>
    </p:spTree>
    <p:extLst>
      <p:ext uri="{BB962C8B-B14F-4D97-AF65-F5344CB8AC3E}">
        <p14:creationId xmlns:p14="http://schemas.microsoft.com/office/powerpoint/2010/main" val="230209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Bilde 4" descr="https://uit.no/Content/338244/Plakater_A3_flippover_Page_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71" t="15826" r="1071" b="16150"/>
          <a:stretch/>
        </p:blipFill>
        <p:spPr bwMode="auto">
          <a:xfrm>
            <a:off x="2310937" y="440575"/>
            <a:ext cx="7240387" cy="64174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21183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71698" y="299258"/>
            <a:ext cx="11305873" cy="1325563"/>
          </a:xfrm>
        </p:spPr>
        <p:txBody>
          <a:bodyPr/>
          <a:lstStyle/>
          <a:p>
            <a:r>
              <a:rPr lang="nb-NO" b="1" dirty="0" smtClean="0"/>
              <a:t>Dialogdukens innhold: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71698" y="1825625"/>
            <a:ext cx="10515600" cy="4351338"/>
          </a:xfrm>
        </p:spPr>
        <p:txBody>
          <a:bodyPr/>
          <a:lstStyle/>
          <a:p>
            <a:r>
              <a:rPr lang="nb-NO" dirty="0" smtClean="0"/>
              <a:t>Dialogduken skal sette i gang samtalen i foreldregruppa gjennom å presentere noen grunnholdninger/tema som følges opp med spørsmål til refleksjon. Dette er oppsummert i fire punkter: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Relasjoner mellom voksen og barn og barn imellom. Relasjonskonto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Positive tilbakemeldinger; Bruk av ros og motivasjon - bygge god relasjon og godt selvbilde. 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Trygge rammer – struktur, regler og beskjeder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Positiv grensesetting – hvordan sette grenser og hvordan følge opp </a:t>
            </a:r>
            <a:endParaRPr lang="nb-NO" dirty="0"/>
          </a:p>
        </p:txBody>
      </p:sp>
      <p:pic>
        <p:nvPicPr>
          <p:cNvPr id="4" name="Bilde 5">
            <a:extLst>
              <a:ext uri="{FF2B5EF4-FFF2-40B4-BE49-F238E27FC236}">
                <a16:creationId xmlns:a16="http://schemas.microsoft.com/office/drawing/2014/main" id="{489DA068-A156-5E40-80D0-18269AD129E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25"/>
          <a:stretch/>
        </p:blipFill>
        <p:spPr>
          <a:xfrm>
            <a:off x="6819771" y="134937"/>
            <a:ext cx="1468017" cy="1690688"/>
          </a:xfrm>
          <a:custGeom>
            <a:avLst/>
            <a:gdLst>
              <a:gd name="connsiteX0" fmla="*/ 2178155 w 5298683"/>
              <a:gd name="connsiteY0" fmla="*/ 0 h 6097438"/>
              <a:gd name="connsiteX1" fmla="*/ 5298683 w 5298683"/>
              <a:gd name="connsiteY1" fmla="*/ 3120527 h 6097438"/>
              <a:gd name="connsiteX2" fmla="*/ 3392805 w 5298683"/>
              <a:gd name="connsiteY2" fmla="*/ 5995828 h 6097438"/>
              <a:gd name="connsiteX3" fmla="*/ 3115184 w 5298683"/>
              <a:gd name="connsiteY3" fmla="*/ 6097438 h 6097438"/>
              <a:gd name="connsiteX4" fmla="*/ 1241127 w 5298683"/>
              <a:gd name="connsiteY4" fmla="*/ 6097438 h 6097438"/>
              <a:gd name="connsiteX5" fmla="*/ 963506 w 5298683"/>
              <a:gd name="connsiteY5" fmla="*/ 5995828 h 6097438"/>
              <a:gd name="connsiteX6" fmla="*/ 193210 w 5298683"/>
              <a:gd name="connsiteY6" fmla="*/ 5528477 h 6097438"/>
              <a:gd name="connsiteX7" fmla="*/ 0 w 5298683"/>
              <a:gd name="connsiteY7" fmla="*/ 5352876 h 6097438"/>
              <a:gd name="connsiteX8" fmla="*/ 0 w 5298683"/>
              <a:gd name="connsiteY8" fmla="*/ 888178 h 6097438"/>
              <a:gd name="connsiteX9" fmla="*/ 193210 w 5298683"/>
              <a:gd name="connsiteY9" fmla="*/ 712577 h 6097438"/>
              <a:gd name="connsiteX10" fmla="*/ 2178155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5" name="Ellipse 4"/>
          <p:cNvSpPr/>
          <p:nvPr/>
        </p:nvSpPr>
        <p:spPr>
          <a:xfrm>
            <a:off x="8221286" y="299258"/>
            <a:ext cx="2028305" cy="15263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solidFill>
                  <a:srgbClr val="000000"/>
                </a:solidFill>
              </a:rPr>
              <a:t>La sola skinne på det vi ønsker å se mer av!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1373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1. Relasjoner – mellom voksne og barn, og barn imellom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 Å bygge en god relasjon til barnet ditt er grunnlaget for et godt forhold dere imellom. Som å putte penger på sparegrisen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b="1" dirty="0" smtClean="0"/>
              <a:t>Spørsmål til refleksjon:</a:t>
            </a:r>
          </a:p>
          <a:p>
            <a:pPr marL="0" indent="0">
              <a:buNone/>
            </a:pPr>
            <a:r>
              <a:rPr lang="nb-NO" dirty="0" smtClean="0"/>
              <a:t>Når har du det fint sammen med barnet ditt ?</a:t>
            </a:r>
          </a:p>
          <a:p>
            <a:pPr marL="0" indent="0">
              <a:buNone/>
            </a:pPr>
            <a:r>
              <a:rPr lang="nb-NO" dirty="0" smtClean="0"/>
              <a:t>I en travel hverdag kan tid være en utfordring, hvordan kan vi få tid til å gjøre hyggelige ting sammen med barna ?</a:t>
            </a:r>
            <a:endParaRPr lang="nb-NO" dirty="0"/>
          </a:p>
        </p:txBody>
      </p:sp>
      <p:sp>
        <p:nvSpPr>
          <p:cNvPr id="4" name="Ellipse 3"/>
          <p:cNvSpPr/>
          <p:nvPr/>
        </p:nvSpPr>
        <p:spPr>
          <a:xfrm>
            <a:off x="8307880" y="2272602"/>
            <a:ext cx="2078181" cy="197842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" name="Ellipse 6"/>
          <p:cNvSpPr/>
          <p:nvPr/>
        </p:nvSpPr>
        <p:spPr>
          <a:xfrm>
            <a:off x="10623664" y="2394065"/>
            <a:ext cx="1147157" cy="10224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Se meg</a:t>
            </a:r>
            <a:endParaRPr lang="nb-NO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0817E405-700A-AD42-A412-5AD1961061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24"/>
          <a:stretch/>
        </p:blipFill>
        <p:spPr bwMode="auto">
          <a:xfrm>
            <a:off x="8454268" y="2601885"/>
            <a:ext cx="1631868" cy="131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llipse 8"/>
          <p:cNvSpPr/>
          <p:nvPr/>
        </p:nvSpPr>
        <p:spPr>
          <a:xfrm>
            <a:off x="10972799" y="3241964"/>
            <a:ext cx="1130531" cy="11369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Forstå meg</a:t>
            </a:r>
            <a:endParaRPr lang="nb-NO" dirty="0"/>
          </a:p>
        </p:txBody>
      </p:sp>
      <p:sp>
        <p:nvSpPr>
          <p:cNvPr id="10" name="Ellipse 9"/>
          <p:cNvSpPr/>
          <p:nvPr/>
        </p:nvSpPr>
        <p:spPr>
          <a:xfrm>
            <a:off x="9584574" y="4954408"/>
            <a:ext cx="1687483" cy="1446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Gled deg sammen med meg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4757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2. Positiv tilbakemelding – ros og motivasjon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Støttende og oppmuntrende kommentarer virker godt på selvtillit og utvikling av ferdigheter.</a:t>
            </a:r>
          </a:p>
          <a:p>
            <a:endParaRPr lang="nb-NO" dirty="0" smtClean="0"/>
          </a:p>
          <a:p>
            <a:r>
              <a:rPr lang="nb-NO" b="1" dirty="0" smtClean="0"/>
              <a:t>Spørsmål til refleksjon:</a:t>
            </a:r>
          </a:p>
          <a:p>
            <a:r>
              <a:rPr lang="nb-NO" dirty="0" smtClean="0"/>
              <a:t>Hvordan kan du gi ditt barn spesifikk ros og tilbakemelding ? </a:t>
            </a:r>
          </a:p>
          <a:p>
            <a:r>
              <a:rPr lang="nb-NO" dirty="0" smtClean="0"/>
              <a:t>Hva kan gjøre det vanskelig å gi ros ?	</a:t>
            </a:r>
            <a:endParaRPr lang="nb-NO" dirty="0"/>
          </a:p>
        </p:txBody>
      </p:sp>
      <p:sp>
        <p:nvSpPr>
          <p:cNvPr id="4" name="Ellipse 3"/>
          <p:cNvSpPr/>
          <p:nvPr/>
        </p:nvSpPr>
        <p:spPr>
          <a:xfrm>
            <a:off x="7614458" y="4447310"/>
            <a:ext cx="2096192" cy="186459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La solen skinne på det du vil ha mer av</a:t>
            </a:r>
            <a:endParaRPr lang="nb-NO" dirty="0"/>
          </a:p>
        </p:txBody>
      </p:sp>
      <p:sp>
        <p:nvSpPr>
          <p:cNvPr id="5" name="Ellipse 4"/>
          <p:cNvSpPr/>
          <p:nvPr/>
        </p:nvSpPr>
        <p:spPr>
          <a:xfrm>
            <a:off x="9800705" y="3882044"/>
            <a:ext cx="1463040" cy="13799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Spesifikk ros</a:t>
            </a:r>
            <a:endParaRPr lang="nb-NO" dirty="0"/>
          </a:p>
        </p:txBody>
      </p:sp>
      <p:sp>
        <p:nvSpPr>
          <p:cNvPr id="6" name="Ellipse 5"/>
          <p:cNvSpPr/>
          <p:nvPr/>
        </p:nvSpPr>
        <p:spPr>
          <a:xfrm>
            <a:off x="5037513" y="4871258"/>
            <a:ext cx="1496291" cy="13057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Selvbilde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470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3. Trygge rammer og beskjeder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Trygge rammer og rutiner i hverdagen reduserer negativ oppførsel og behov for grensesetting</a:t>
            </a:r>
          </a:p>
          <a:p>
            <a:endParaRPr lang="nb-NO" dirty="0"/>
          </a:p>
          <a:p>
            <a:r>
              <a:rPr lang="nb-NO" b="1" dirty="0" smtClean="0"/>
              <a:t>Spørsmål til refleksjon:		</a:t>
            </a:r>
          </a:p>
          <a:p>
            <a:r>
              <a:rPr lang="nb-NO" dirty="0" smtClean="0"/>
              <a:t>Hvilke rutiner er viktig i din familie?</a:t>
            </a:r>
          </a:p>
          <a:p>
            <a:r>
              <a:rPr lang="nb-NO" dirty="0" smtClean="0"/>
              <a:t>Hvilke rutiner opplever du trygger ditt barn ?</a:t>
            </a:r>
          </a:p>
          <a:p>
            <a:r>
              <a:rPr lang="nb-NO" dirty="0" smtClean="0"/>
              <a:t>Hvordan gir du gode beskjeder og unngår mas?</a:t>
            </a:r>
            <a:endParaRPr lang="nb-NO" dirty="0"/>
          </a:p>
        </p:txBody>
      </p:sp>
      <p:sp>
        <p:nvSpPr>
          <p:cNvPr id="4" name="Ellipse 3"/>
          <p:cNvSpPr/>
          <p:nvPr/>
        </p:nvSpPr>
        <p:spPr>
          <a:xfrm>
            <a:off x="9730045" y="4154054"/>
            <a:ext cx="1741519" cy="14320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Trygge barn er glade barn</a:t>
            </a:r>
            <a:endParaRPr lang="nb-NO" dirty="0"/>
          </a:p>
        </p:txBody>
      </p:sp>
      <p:sp>
        <p:nvSpPr>
          <p:cNvPr id="5" name="Ellipse 4"/>
          <p:cNvSpPr/>
          <p:nvPr/>
        </p:nvSpPr>
        <p:spPr>
          <a:xfrm>
            <a:off x="8121534" y="2252749"/>
            <a:ext cx="2443941" cy="2028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Gode beskjeder er få, positivt formulert, nødvendig, ikke-spørrende</a:t>
            </a:r>
            <a:endParaRPr lang="nb-NO" dirty="0"/>
          </a:p>
        </p:txBody>
      </p:sp>
      <p:sp>
        <p:nvSpPr>
          <p:cNvPr id="6" name="Ellipse 5"/>
          <p:cNvSpPr/>
          <p:nvPr/>
        </p:nvSpPr>
        <p:spPr>
          <a:xfrm>
            <a:off x="7755774" y="4778086"/>
            <a:ext cx="2244437" cy="19663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Forutsigbarhet skaper trygghet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6279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4. Positiv grensesetting – hvordan sette grenser og hvordan følge opp</a:t>
            </a:r>
            <a:endParaRPr lang="nb-NO" b="1" dirty="0"/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Gjennom å snakke med barnet om forventninger lærer du barnet om skrevne og uskrevne regler og viser hvor grensene går</a:t>
            </a:r>
          </a:p>
          <a:p>
            <a:endParaRPr lang="nb-NO" dirty="0"/>
          </a:p>
          <a:p>
            <a:r>
              <a:rPr lang="nb-NO" b="1" dirty="0" smtClean="0"/>
              <a:t>Spørsmål til refleksjon:</a:t>
            </a:r>
          </a:p>
          <a:p>
            <a:r>
              <a:rPr lang="nb-NO" dirty="0" smtClean="0"/>
              <a:t>Hvordan sette grenser på en mest mulig positiv måte og unngå kjefting og mas?</a:t>
            </a:r>
          </a:p>
          <a:p>
            <a:r>
              <a:rPr lang="nb-NO" dirty="0" smtClean="0"/>
              <a:t>Hvordan sette barnet på sporet av god oppførsel?</a:t>
            </a:r>
          </a:p>
          <a:p>
            <a:r>
              <a:rPr lang="nb-NO" dirty="0" smtClean="0"/>
              <a:t>Hva slags type oppførsel går det an å overse?</a:t>
            </a:r>
            <a:endParaRPr lang="nb-NO" dirty="0"/>
          </a:p>
        </p:txBody>
      </p:sp>
      <p:sp>
        <p:nvSpPr>
          <p:cNvPr id="8" name="Ellipse 7"/>
          <p:cNvSpPr/>
          <p:nvPr/>
        </p:nvSpPr>
        <p:spPr>
          <a:xfrm>
            <a:off x="8545483" y="4189615"/>
            <a:ext cx="2460568" cy="236081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Ikke kritiser måten jeg gjør det på – vis meg heller hvordan jeg kan gjøre det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9043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748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  <vt:lpstr>PowerPoint-presentasjon</vt:lpstr>
      <vt:lpstr>Dialogdukens innhold:</vt:lpstr>
      <vt:lpstr>1. Relasjoner – mellom voksne og barn, og barn imellom</vt:lpstr>
      <vt:lpstr>2. Positiv tilbakemelding – ros og motivasjon</vt:lpstr>
      <vt:lpstr>3. Trygge rammer og beskjeder</vt:lpstr>
      <vt:lpstr>4. Positiv grensesetting – hvordan sette grenser og hvordan følge opp</vt:lpstr>
    </vt:vector>
  </TitlesOfParts>
  <Company>Oppdal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Dialogduken</dc:title>
  <dc:creator>hilde.haagensen</dc:creator>
  <cp:lastModifiedBy>hilde.haagensen</cp:lastModifiedBy>
  <cp:revision>33</cp:revision>
  <cp:lastPrinted>2021-02-18T10:16:33Z</cp:lastPrinted>
  <dcterms:created xsi:type="dcterms:W3CDTF">2019-10-23T08:42:10Z</dcterms:created>
  <dcterms:modified xsi:type="dcterms:W3CDTF">2021-03-03T09:49:42Z</dcterms:modified>
</cp:coreProperties>
</file>