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4" r:id="rId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gdis Thun" initials="VT" lastIdx="0" clrIdx="0">
    <p:extLst>
      <p:ext uri="{19B8F6BF-5375-455C-9EA6-DF929625EA0E}">
        <p15:presenceInfo xmlns:p15="http://schemas.microsoft.com/office/powerpoint/2012/main" userId="Vigdis Thu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C0B209-9F90-48EE-BB1F-A8E5ADF79BBE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C3B35280-6B6F-4387-9C71-4B96EB817647}">
      <dgm:prSet phldrT="[Tekst]" custT="1"/>
      <dgm:spPr/>
      <dgm:t>
        <a:bodyPr/>
        <a:lstStyle/>
        <a:p>
          <a:r>
            <a:rPr lang="nb-NO" sz="1600" b="1" dirty="0" smtClean="0"/>
            <a:t>Skole/barnehage</a:t>
          </a:r>
        </a:p>
        <a:p>
          <a:r>
            <a:rPr lang="nb-NO" sz="1600" dirty="0" smtClean="0"/>
            <a:t>Styrke voksenrollen hos ansatte i  skole og barnehage</a:t>
          </a:r>
        </a:p>
      </dgm:t>
    </dgm:pt>
    <dgm:pt modelId="{8D173707-53F8-4D7D-94B1-C1E703F765AD}" type="parTrans" cxnId="{D700DC81-1E8F-4F2A-8D65-8631AEB0502F}">
      <dgm:prSet/>
      <dgm:spPr/>
      <dgm:t>
        <a:bodyPr/>
        <a:lstStyle/>
        <a:p>
          <a:endParaRPr lang="nb-NO"/>
        </a:p>
      </dgm:t>
    </dgm:pt>
    <dgm:pt modelId="{C48058E5-B453-4415-AD10-76D6FBCFBA98}" type="sibTrans" cxnId="{D700DC81-1E8F-4F2A-8D65-8631AEB0502F}">
      <dgm:prSet/>
      <dgm:spPr/>
      <dgm:t>
        <a:bodyPr/>
        <a:lstStyle/>
        <a:p>
          <a:endParaRPr lang="nb-NO"/>
        </a:p>
      </dgm:t>
    </dgm:pt>
    <dgm:pt modelId="{14DDB79B-39FC-4A97-B17B-D2EFA4334B06}">
      <dgm:prSet phldrT="[Tekst]" custT="1"/>
      <dgm:spPr/>
      <dgm:t>
        <a:bodyPr/>
        <a:lstStyle/>
        <a:p>
          <a:r>
            <a:rPr lang="nb-NO" sz="1800" b="1" dirty="0" smtClean="0"/>
            <a:t>Fritidsarena</a:t>
          </a:r>
          <a:endParaRPr lang="nb-NO" sz="1600" dirty="0" smtClean="0"/>
        </a:p>
        <a:p>
          <a:r>
            <a:rPr lang="nb-NO" sz="1600" dirty="0" smtClean="0"/>
            <a:t>Styrke trenerrollen i fotballgruppa</a:t>
          </a:r>
        </a:p>
      </dgm:t>
    </dgm:pt>
    <dgm:pt modelId="{6CC7F51A-0F38-4CE9-A51C-533D03E9763D}" type="parTrans" cxnId="{936DFCDE-F161-4F5A-AA2B-0ADF692EE364}">
      <dgm:prSet/>
      <dgm:spPr/>
      <dgm:t>
        <a:bodyPr/>
        <a:lstStyle/>
        <a:p>
          <a:endParaRPr lang="nb-NO"/>
        </a:p>
      </dgm:t>
    </dgm:pt>
    <dgm:pt modelId="{6A7CED9B-A413-42E7-AE43-F182E9D7D906}" type="sibTrans" cxnId="{936DFCDE-F161-4F5A-AA2B-0ADF692EE364}">
      <dgm:prSet/>
      <dgm:spPr/>
      <dgm:t>
        <a:bodyPr/>
        <a:lstStyle/>
        <a:p>
          <a:endParaRPr lang="nb-NO"/>
        </a:p>
      </dgm:t>
    </dgm:pt>
    <dgm:pt modelId="{A5B864FE-D1E5-4561-B9AA-4BAE437AADB3}">
      <dgm:prSet phldrT="[Tekst]" custT="1"/>
      <dgm:spPr/>
      <dgm:t>
        <a:bodyPr/>
        <a:lstStyle/>
        <a:p>
          <a:r>
            <a:rPr lang="nb-NO" sz="1600" b="1" dirty="0" smtClean="0"/>
            <a:t>Familie</a:t>
          </a:r>
        </a:p>
        <a:p>
          <a:r>
            <a:rPr lang="nb-NO" sz="1600" dirty="0" smtClean="0"/>
            <a:t>Styrke foreldrerollen</a:t>
          </a:r>
        </a:p>
      </dgm:t>
    </dgm:pt>
    <dgm:pt modelId="{09879B9B-9098-4221-A0D8-46DC538A637D}" type="parTrans" cxnId="{D1C7EE52-29F7-42AA-9FD3-BDC3EB26369D}">
      <dgm:prSet/>
      <dgm:spPr/>
      <dgm:t>
        <a:bodyPr/>
        <a:lstStyle/>
        <a:p>
          <a:endParaRPr lang="nb-NO"/>
        </a:p>
      </dgm:t>
    </dgm:pt>
    <dgm:pt modelId="{969D67B8-BE69-4F75-9571-15B952EC0A37}" type="sibTrans" cxnId="{D1C7EE52-29F7-42AA-9FD3-BDC3EB26369D}">
      <dgm:prSet/>
      <dgm:spPr/>
      <dgm:t>
        <a:bodyPr/>
        <a:lstStyle/>
        <a:p>
          <a:endParaRPr lang="nb-NO"/>
        </a:p>
      </dgm:t>
    </dgm:pt>
    <dgm:pt modelId="{4E6D6E06-0E5B-4D8A-9CBC-EC4CCE241F39}">
      <dgm:prSet phldrT="[Tekst]"/>
      <dgm:spPr/>
      <dgm:t>
        <a:bodyPr/>
        <a:lstStyle/>
        <a:p>
          <a:r>
            <a:rPr lang="nb-NO" dirty="0" smtClean="0"/>
            <a:t>Barn og unge</a:t>
          </a:r>
          <a:endParaRPr lang="nb-NO" dirty="0"/>
        </a:p>
      </dgm:t>
    </dgm:pt>
    <dgm:pt modelId="{ED6C4142-CA55-4E11-A44F-A9175630F4F4}" type="sibTrans" cxnId="{DA67C46D-FA8E-4E4D-9C38-A094B9A1CD5B}">
      <dgm:prSet/>
      <dgm:spPr/>
      <dgm:t>
        <a:bodyPr/>
        <a:lstStyle/>
        <a:p>
          <a:endParaRPr lang="nb-NO"/>
        </a:p>
      </dgm:t>
    </dgm:pt>
    <dgm:pt modelId="{C9FEC9FD-4340-4017-A568-A5EEAE23E54F}" type="parTrans" cxnId="{DA67C46D-FA8E-4E4D-9C38-A094B9A1CD5B}">
      <dgm:prSet/>
      <dgm:spPr/>
      <dgm:t>
        <a:bodyPr/>
        <a:lstStyle/>
        <a:p>
          <a:endParaRPr lang="nb-NO"/>
        </a:p>
      </dgm:t>
    </dgm:pt>
    <dgm:pt modelId="{6FE21E15-3F7B-4F8C-8992-34A5BA966FC5}" type="pres">
      <dgm:prSet presAssocID="{B8C0B209-9F90-48EE-BB1F-A8E5ADF79BB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FF7A41E6-C709-4CA6-A15F-8DCB204F6B0A}" type="pres">
      <dgm:prSet presAssocID="{B8C0B209-9F90-48EE-BB1F-A8E5ADF79BBE}" presName="radial" presStyleCnt="0">
        <dgm:presLayoutVars>
          <dgm:animLvl val="ctr"/>
        </dgm:presLayoutVars>
      </dgm:prSet>
      <dgm:spPr/>
    </dgm:pt>
    <dgm:pt modelId="{273F097D-4626-4EC1-BE83-8B5A40AB6A48}" type="pres">
      <dgm:prSet presAssocID="{4E6D6E06-0E5B-4D8A-9CBC-EC4CCE241F39}" presName="centerShape" presStyleLbl="vennNode1" presStyleIdx="0" presStyleCnt="4"/>
      <dgm:spPr/>
      <dgm:t>
        <a:bodyPr/>
        <a:lstStyle/>
        <a:p>
          <a:endParaRPr lang="nb-NO"/>
        </a:p>
      </dgm:t>
    </dgm:pt>
    <dgm:pt modelId="{8B763280-DF34-4C86-9B37-44F7B9A3891E}" type="pres">
      <dgm:prSet presAssocID="{C3B35280-6B6F-4387-9C71-4B96EB817647}" presName="node" presStyleLbl="vennNode1" presStyleIdx="1" presStyleCnt="4" custScaleX="184842" custScaleY="152561" custRadScaleRad="103152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1AB48E5-27B2-4D67-86F2-2745BF99407C}" type="pres">
      <dgm:prSet presAssocID="{14DDB79B-39FC-4A97-B17B-D2EFA4334B06}" presName="node" presStyleLbl="vennNode1" presStyleIdx="2" presStyleCnt="4" custScaleX="170822" custScaleY="14682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C546C7F4-1A15-4FAE-8318-F977104CB81E}" type="pres">
      <dgm:prSet presAssocID="{A5B864FE-D1E5-4561-B9AA-4BAE437AADB3}" presName="node" presStyleLbl="vennNode1" presStyleIdx="3" presStyleCnt="4" custScaleX="174496" custScaleY="137998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DA67C46D-FA8E-4E4D-9C38-A094B9A1CD5B}" srcId="{B8C0B209-9F90-48EE-BB1F-A8E5ADF79BBE}" destId="{4E6D6E06-0E5B-4D8A-9CBC-EC4CCE241F39}" srcOrd="0" destOrd="0" parTransId="{C9FEC9FD-4340-4017-A568-A5EEAE23E54F}" sibTransId="{ED6C4142-CA55-4E11-A44F-A9175630F4F4}"/>
    <dgm:cxn modelId="{8DEDF120-AF55-4476-A7CA-216FDEA40FAA}" type="presOf" srcId="{A5B864FE-D1E5-4561-B9AA-4BAE437AADB3}" destId="{C546C7F4-1A15-4FAE-8318-F977104CB81E}" srcOrd="0" destOrd="0" presId="urn:microsoft.com/office/officeart/2005/8/layout/radial3"/>
    <dgm:cxn modelId="{995F3676-AA82-4FC8-91B1-B3EEEE74AE08}" type="presOf" srcId="{B8C0B209-9F90-48EE-BB1F-A8E5ADF79BBE}" destId="{6FE21E15-3F7B-4F8C-8992-34A5BA966FC5}" srcOrd="0" destOrd="0" presId="urn:microsoft.com/office/officeart/2005/8/layout/radial3"/>
    <dgm:cxn modelId="{FE3BD247-7209-4897-9A4B-E110C27CFB51}" type="presOf" srcId="{14DDB79B-39FC-4A97-B17B-D2EFA4334B06}" destId="{81AB48E5-27B2-4D67-86F2-2745BF99407C}" srcOrd="0" destOrd="0" presId="urn:microsoft.com/office/officeart/2005/8/layout/radial3"/>
    <dgm:cxn modelId="{D1C7EE52-29F7-42AA-9FD3-BDC3EB26369D}" srcId="{4E6D6E06-0E5B-4D8A-9CBC-EC4CCE241F39}" destId="{A5B864FE-D1E5-4561-B9AA-4BAE437AADB3}" srcOrd="2" destOrd="0" parTransId="{09879B9B-9098-4221-A0D8-46DC538A637D}" sibTransId="{969D67B8-BE69-4F75-9571-15B952EC0A37}"/>
    <dgm:cxn modelId="{5173BC38-0260-4320-92F7-D39944809524}" type="presOf" srcId="{4E6D6E06-0E5B-4D8A-9CBC-EC4CCE241F39}" destId="{273F097D-4626-4EC1-BE83-8B5A40AB6A48}" srcOrd="0" destOrd="0" presId="urn:microsoft.com/office/officeart/2005/8/layout/radial3"/>
    <dgm:cxn modelId="{936DFCDE-F161-4F5A-AA2B-0ADF692EE364}" srcId="{4E6D6E06-0E5B-4D8A-9CBC-EC4CCE241F39}" destId="{14DDB79B-39FC-4A97-B17B-D2EFA4334B06}" srcOrd="1" destOrd="0" parTransId="{6CC7F51A-0F38-4CE9-A51C-533D03E9763D}" sibTransId="{6A7CED9B-A413-42E7-AE43-F182E9D7D906}"/>
    <dgm:cxn modelId="{5C60A3FC-BA32-4F07-B245-C77A31EB98D3}" type="presOf" srcId="{C3B35280-6B6F-4387-9C71-4B96EB817647}" destId="{8B763280-DF34-4C86-9B37-44F7B9A3891E}" srcOrd="0" destOrd="0" presId="urn:microsoft.com/office/officeart/2005/8/layout/radial3"/>
    <dgm:cxn modelId="{D700DC81-1E8F-4F2A-8D65-8631AEB0502F}" srcId="{4E6D6E06-0E5B-4D8A-9CBC-EC4CCE241F39}" destId="{C3B35280-6B6F-4387-9C71-4B96EB817647}" srcOrd="0" destOrd="0" parTransId="{8D173707-53F8-4D7D-94B1-C1E703F765AD}" sibTransId="{C48058E5-B453-4415-AD10-76D6FBCFBA98}"/>
    <dgm:cxn modelId="{EE01D3FD-BD48-483F-BBDA-444366A6CAB8}" type="presParOf" srcId="{6FE21E15-3F7B-4F8C-8992-34A5BA966FC5}" destId="{FF7A41E6-C709-4CA6-A15F-8DCB204F6B0A}" srcOrd="0" destOrd="0" presId="urn:microsoft.com/office/officeart/2005/8/layout/radial3"/>
    <dgm:cxn modelId="{2D3CD8A8-7876-4D6E-90CA-06DCDAAC0AAC}" type="presParOf" srcId="{FF7A41E6-C709-4CA6-A15F-8DCB204F6B0A}" destId="{273F097D-4626-4EC1-BE83-8B5A40AB6A48}" srcOrd="0" destOrd="0" presId="urn:microsoft.com/office/officeart/2005/8/layout/radial3"/>
    <dgm:cxn modelId="{7F8557B8-1980-4BCA-8ACB-C9755ED150EC}" type="presParOf" srcId="{FF7A41E6-C709-4CA6-A15F-8DCB204F6B0A}" destId="{8B763280-DF34-4C86-9B37-44F7B9A3891E}" srcOrd="1" destOrd="0" presId="urn:microsoft.com/office/officeart/2005/8/layout/radial3"/>
    <dgm:cxn modelId="{8E580D03-471D-4848-8DE9-AF896613E9E9}" type="presParOf" srcId="{FF7A41E6-C709-4CA6-A15F-8DCB204F6B0A}" destId="{81AB48E5-27B2-4D67-86F2-2745BF99407C}" srcOrd="2" destOrd="0" presId="urn:microsoft.com/office/officeart/2005/8/layout/radial3"/>
    <dgm:cxn modelId="{E6BB2913-B51D-43AC-AFD4-4D5EB7341499}" type="presParOf" srcId="{FF7A41E6-C709-4CA6-A15F-8DCB204F6B0A}" destId="{C546C7F4-1A15-4FAE-8318-F977104CB81E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3F097D-4626-4EC1-BE83-8B5A40AB6A48}">
      <dsp:nvSpPr>
        <dsp:cNvPr id="0" name=""/>
        <dsp:cNvSpPr/>
      </dsp:nvSpPr>
      <dsp:spPr>
        <a:xfrm>
          <a:off x="825287" y="1699432"/>
          <a:ext cx="2590494" cy="259049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4300" kern="1200" dirty="0" smtClean="0"/>
            <a:t>Barn og unge</a:t>
          </a:r>
          <a:endParaRPr lang="nb-NO" sz="4300" kern="1200" dirty="0"/>
        </a:p>
      </dsp:txBody>
      <dsp:txXfrm>
        <a:off x="1204656" y="2078801"/>
        <a:ext cx="1831756" cy="1831756"/>
      </dsp:txXfrm>
    </dsp:sp>
    <dsp:sp modelId="{8B763280-DF34-4C86-9B37-44F7B9A3891E}">
      <dsp:nvSpPr>
        <dsp:cNvPr id="0" name=""/>
        <dsp:cNvSpPr/>
      </dsp:nvSpPr>
      <dsp:spPr>
        <a:xfrm>
          <a:off x="923454" y="268176"/>
          <a:ext cx="2394161" cy="197604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b="1" kern="1200" dirty="0" smtClean="0"/>
            <a:t>Skole/barnehage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smtClean="0"/>
            <a:t>Styrke voksenrollen hos ansatte i  skole og barnehage</a:t>
          </a:r>
        </a:p>
      </dsp:txBody>
      <dsp:txXfrm>
        <a:off x="1274071" y="557561"/>
        <a:ext cx="1692927" cy="1397272"/>
      </dsp:txXfrm>
    </dsp:sp>
    <dsp:sp modelId="{81AB48E5-27B2-4D67-86F2-2745BF99407C}">
      <dsp:nvSpPr>
        <dsp:cNvPr id="0" name=""/>
        <dsp:cNvSpPr/>
      </dsp:nvSpPr>
      <dsp:spPr>
        <a:xfrm>
          <a:off x="2473814" y="2886485"/>
          <a:ext cx="2212567" cy="190174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b="1" kern="1200" dirty="0" smtClean="0"/>
            <a:t>Fritidsarena</a:t>
          </a:r>
          <a:endParaRPr lang="nb-NO" sz="16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smtClean="0"/>
            <a:t>Styrke trenerrollen i fotballgruppa</a:t>
          </a:r>
        </a:p>
      </dsp:txBody>
      <dsp:txXfrm>
        <a:off x="2797837" y="3164989"/>
        <a:ext cx="1564521" cy="1344738"/>
      </dsp:txXfrm>
    </dsp:sp>
    <dsp:sp modelId="{C546C7F4-1A15-4FAE-8318-F977104CB81E}">
      <dsp:nvSpPr>
        <dsp:cNvPr id="0" name=""/>
        <dsp:cNvSpPr/>
      </dsp:nvSpPr>
      <dsp:spPr>
        <a:xfrm>
          <a:off x="-469106" y="2943651"/>
          <a:ext cx="2260154" cy="178741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b="1" kern="1200" dirty="0" smtClean="0"/>
            <a:t>Familie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smtClean="0"/>
            <a:t>Styrke foreldrerollen</a:t>
          </a:r>
        </a:p>
      </dsp:txBody>
      <dsp:txXfrm>
        <a:off x="-138114" y="3205412"/>
        <a:ext cx="1598170" cy="12638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80CA-A286-4DAB-ABED-D75A4CB953EE}" type="datetimeFigureOut">
              <a:rPr lang="nb-NO" smtClean="0"/>
              <a:t>28.05.2019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6FD9-4108-4BE9-9A6B-5262FDB6E6C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9309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80CA-A286-4DAB-ABED-D75A4CB953EE}" type="datetimeFigureOut">
              <a:rPr lang="nb-NO" smtClean="0"/>
              <a:t>28.05.2019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6FD9-4108-4BE9-9A6B-5262FDB6E6C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351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80CA-A286-4DAB-ABED-D75A4CB953EE}" type="datetimeFigureOut">
              <a:rPr lang="nb-NO" smtClean="0"/>
              <a:t>28.05.2019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6FD9-4108-4BE9-9A6B-5262FDB6E6C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7072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80CA-A286-4DAB-ABED-D75A4CB953EE}" type="datetimeFigureOut">
              <a:rPr lang="nb-NO" smtClean="0"/>
              <a:t>28.05.2019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6FD9-4108-4BE9-9A6B-5262FDB6E6C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8598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80CA-A286-4DAB-ABED-D75A4CB953EE}" type="datetimeFigureOut">
              <a:rPr lang="nb-NO" smtClean="0"/>
              <a:t>28.05.2019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6FD9-4108-4BE9-9A6B-5262FDB6E6C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3611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80CA-A286-4DAB-ABED-D75A4CB953EE}" type="datetimeFigureOut">
              <a:rPr lang="nb-NO" smtClean="0"/>
              <a:t>28.05.2019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6FD9-4108-4BE9-9A6B-5262FDB6E6C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2168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80CA-A286-4DAB-ABED-D75A4CB953EE}" type="datetimeFigureOut">
              <a:rPr lang="nb-NO" smtClean="0"/>
              <a:t>28.05.2019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6FD9-4108-4BE9-9A6B-5262FDB6E6C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3315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80CA-A286-4DAB-ABED-D75A4CB953EE}" type="datetimeFigureOut">
              <a:rPr lang="nb-NO" smtClean="0"/>
              <a:t>28.05.2019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6FD9-4108-4BE9-9A6B-5262FDB6E6C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6483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80CA-A286-4DAB-ABED-D75A4CB953EE}" type="datetimeFigureOut">
              <a:rPr lang="nb-NO" smtClean="0"/>
              <a:t>28.05.2019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6FD9-4108-4BE9-9A6B-5262FDB6E6C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94115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80CA-A286-4DAB-ABED-D75A4CB953EE}" type="datetimeFigureOut">
              <a:rPr lang="nb-NO" smtClean="0"/>
              <a:t>28.05.2019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6FD9-4108-4BE9-9A6B-5262FDB6E6C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8136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80CA-A286-4DAB-ABED-D75A4CB953EE}" type="datetimeFigureOut">
              <a:rPr lang="nb-NO" smtClean="0"/>
              <a:t>28.05.2019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6FD9-4108-4BE9-9A6B-5262FDB6E6C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4864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9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180CA-A286-4DAB-ABED-D75A4CB953EE}" type="datetimeFigureOut">
              <a:rPr lang="nb-NO" smtClean="0"/>
              <a:t>28.05.2019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F6FD9-4108-4BE9-9A6B-5262FDB6E6C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077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oppdalil.no/" TargetMode="Externa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124" y="-83127"/>
            <a:ext cx="12149958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124" y="1030288"/>
            <a:ext cx="1650124" cy="78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id:image002.png@01D202A1.4EF169C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455" y="-119828"/>
            <a:ext cx="2725938" cy="1217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1332" y="1097431"/>
            <a:ext cx="1608610" cy="765383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-126124" y="2513436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>
                <a:solidFill>
                  <a:schemeClr val="bg1"/>
                </a:solidFill>
              </a:rPr>
              <a:t> Oppdal kommune har 6975 Innbyggere</a:t>
            </a:r>
          </a:p>
          <a:p>
            <a:r>
              <a:rPr lang="nb-NO" sz="2000" dirty="0" smtClean="0">
                <a:solidFill>
                  <a:schemeClr val="bg1"/>
                </a:solidFill>
              </a:rPr>
              <a:t>1620 av disse er barn og unge</a:t>
            </a:r>
            <a:endParaRPr lang="nb-NO" sz="2000" dirty="0">
              <a:solidFill>
                <a:schemeClr val="bg1"/>
              </a:solidFill>
            </a:endParaRPr>
          </a:p>
        </p:txBody>
      </p:sp>
      <p:sp>
        <p:nvSpPr>
          <p:cNvPr id="14" name="Bildeforklaring formet som en sky 13"/>
          <p:cNvSpPr/>
          <p:nvPr/>
        </p:nvSpPr>
        <p:spPr>
          <a:xfrm>
            <a:off x="9249102" y="-22907"/>
            <a:ext cx="2301766" cy="194441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Alle barn i Oppdal er «våre» barn</a:t>
            </a:r>
            <a:endParaRPr lang="nb-NO" dirty="0"/>
          </a:p>
        </p:txBody>
      </p:sp>
      <p:sp>
        <p:nvSpPr>
          <p:cNvPr id="15" name="TekstSylinder 14"/>
          <p:cNvSpPr txBox="1"/>
          <p:nvPr/>
        </p:nvSpPr>
        <p:spPr>
          <a:xfrm>
            <a:off x="5328744" y="4611211"/>
            <a:ext cx="63482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Hovedmål: </a:t>
            </a:r>
            <a:endParaRPr lang="nb-NO" dirty="0" smtClean="0">
              <a:solidFill>
                <a:schemeClr val="bg1"/>
              </a:solidFill>
            </a:endParaRPr>
          </a:p>
          <a:p>
            <a:r>
              <a:rPr lang="nb-NO" dirty="0">
                <a:solidFill>
                  <a:schemeClr val="bg1"/>
                </a:solidFill>
              </a:rPr>
              <a:t>Å</a:t>
            </a:r>
            <a:r>
              <a:rPr lang="nb-NO" dirty="0" smtClean="0">
                <a:solidFill>
                  <a:schemeClr val="bg1"/>
                </a:solidFill>
              </a:rPr>
              <a:t> </a:t>
            </a:r>
            <a:r>
              <a:rPr lang="nb-NO" dirty="0">
                <a:solidFill>
                  <a:schemeClr val="bg1"/>
                </a:solidFill>
              </a:rPr>
              <a:t>styrke barn og unges psykiske helse gjennom å styrke voksenrollen på de arenaer hvor barn og unge oppholder seg mest. Alle barn og unge i Oppdal skal føle seg sett, hørt og forstått, noe som gir følelse av inkludering, </a:t>
            </a:r>
            <a:r>
              <a:rPr lang="nb-NO" dirty="0" smtClean="0">
                <a:solidFill>
                  <a:schemeClr val="bg1"/>
                </a:solidFill>
              </a:rPr>
              <a:t>mestring og medvirkning </a:t>
            </a:r>
            <a:r>
              <a:rPr lang="nb-NO" dirty="0"/>
              <a:t>og mestring.</a:t>
            </a:r>
          </a:p>
        </p:txBody>
      </p:sp>
      <p:sp>
        <p:nvSpPr>
          <p:cNvPr id="16" name="TekstSylinder 15"/>
          <p:cNvSpPr txBox="1"/>
          <p:nvPr/>
        </p:nvSpPr>
        <p:spPr>
          <a:xfrm>
            <a:off x="3710152" y="266564"/>
            <a:ext cx="526568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>
                <a:latin typeface="Bradley Hand ITC" pitchFamily="66" charset="0"/>
              </a:rPr>
              <a:t>«</a:t>
            </a:r>
            <a:r>
              <a:rPr lang="nb-NO" sz="2800" b="1" dirty="0">
                <a:latin typeface="Bradley Hand ITC" pitchFamily="66" charset="0"/>
              </a:rPr>
              <a:t>Det skal ei hel </a:t>
            </a:r>
            <a:r>
              <a:rPr lang="nb-NO" sz="2800" b="1" dirty="0" err="1">
                <a:latin typeface="Bradley Hand ITC" pitchFamily="66" charset="0"/>
              </a:rPr>
              <a:t>fjellbøgd</a:t>
            </a:r>
            <a:r>
              <a:rPr lang="nb-NO" sz="2800" b="1" dirty="0">
                <a:latin typeface="Bradley Hand ITC" pitchFamily="66" charset="0"/>
              </a:rPr>
              <a:t> te  for å oppdra et </a:t>
            </a:r>
            <a:r>
              <a:rPr lang="nb-NO" sz="2800" b="1">
                <a:latin typeface="Bradley Hand ITC" pitchFamily="66" charset="0"/>
              </a:rPr>
              <a:t>barn </a:t>
            </a:r>
            <a:r>
              <a:rPr lang="nb-NO" sz="2800" b="1" smtClean="0">
                <a:latin typeface="Bradley Hand ITC" pitchFamily="66" charset="0"/>
              </a:rPr>
              <a:t> </a:t>
            </a:r>
            <a:r>
              <a:rPr lang="nb-NO" sz="2800" b="1" dirty="0" smtClean="0">
                <a:latin typeface="Bradley Hand ITC" pitchFamily="66" charset="0"/>
              </a:rPr>
              <a:t>2018 - 2023»</a:t>
            </a:r>
            <a:endParaRPr lang="nb-NO" sz="2800" b="1" dirty="0">
              <a:latin typeface="Bradley Hand ITC" pitchFamily="66" charset="0"/>
            </a:endParaRPr>
          </a:p>
          <a:p>
            <a:endParaRPr lang="nb-NO" dirty="0"/>
          </a:p>
        </p:txBody>
      </p:sp>
      <p:pic>
        <p:nvPicPr>
          <p:cNvPr id="17" name="Bilde 16" descr="http://blocazureimage.azureedge.net/logo/200000195/1404/2016/11/14/logo-oill-bredde.gif?width=984&amp;height=176&amp;scale=both&amp;mode=stretch&amp;quality=90&amp;dpi=72">
            <a:hlinkClick r:id="rId6" tooltip="&quot;Oppdal IL&quot;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637" y="-7833"/>
            <a:ext cx="4782732" cy="102997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kstSylinder 17"/>
          <p:cNvSpPr txBox="1"/>
          <p:nvPr/>
        </p:nvSpPr>
        <p:spPr>
          <a:xfrm>
            <a:off x="241738" y="5488374"/>
            <a:ext cx="262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sp>
        <p:nvSpPr>
          <p:cNvPr id="19" name="TekstSylinder 18"/>
          <p:cNvSpPr txBox="1"/>
          <p:nvPr/>
        </p:nvSpPr>
        <p:spPr>
          <a:xfrm>
            <a:off x="-2" y="5260916"/>
            <a:ext cx="2869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Voksenrollen i Oppdal skal være «Høvdingen» – En trygg, tydelig og ivaretakende voksenrolle.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20" name="TekstSylinder 19"/>
          <p:cNvSpPr txBox="1"/>
          <p:nvPr/>
        </p:nvSpPr>
        <p:spPr>
          <a:xfrm>
            <a:off x="114300" y="4000500"/>
            <a:ext cx="32118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Målgruppe: </a:t>
            </a:r>
            <a:r>
              <a:rPr lang="nb-NO" dirty="0">
                <a:solidFill>
                  <a:schemeClr val="bg1"/>
                </a:solidFill>
              </a:rPr>
              <a:t>Barn og unge fra 0 – 16 år, men tiltakene er rettet mot voksne på barns arenaer</a:t>
            </a:r>
            <a:r>
              <a:rPr lang="nb-NO" dirty="0"/>
              <a:t>.</a:t>
            </a:r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211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9325917"/>
              </p:ext>
            </p:extLst>
          </p:nvPr>
        </p:nvGraphicFramePr>
        <p:xfrm>
          <a:off x="483870" y="1256348"/>
          <a:ext cx="4217276" cy="5109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kstSylinder 2"/>
          <p:cNvSpPr txBox="1"/>
          <p:nvPr/>
        </p:nvSpPr>
        <p:spPr>
          <a:xfrm>
            <a:off x="6275070" y="1256348"/>
            <a:ext cx="564642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/>
              <a:t>Metode</a:t>
            </a:r>
            <a:r>
              <a:rPr lang="nb-NO" dirty="0" smtClean="0"/>
              <a:t>: Styrke relasjon - og samspillskompetanse ved bruk av element fra DUÅ ( De utrolige årene) og Marte </a:t>
            </a:r>
            <a:r>
              <a:rPr lang="nb-NO" dirty="0" err="1" smtClean="0"/>
              <a:t>Meo</a:t>
            </a:r>
            <a:r>
              <a:rPr lang="nb-NO" dirty="0" smtClean="0"/>
              <a:t>.</a:t>
            </a:r>
          </a:p>
          <a:p>
            <a:endParaRPr lang="nb-NO" dirty="0" smtClean="0"/>
          </a:p>
          <a:p>
            <a:r>
              <a:rPr lang="nb-NO" b="1" dirty="0" smtClean="0"/>
              <a:t>Familien: </a:t>
            </a:r>
            <a:r>
              <a:rPr lang="nb-NO" dirty="0" smtClean="0"/>
              <a:t>Styrke foreldrerollen gjennom foreldremøter. Veiledning med element fra DUÅ inn i foreldremøter i skoler og barnehager.</a:t>
            </a:r>
          </a:p>
          <a:p>
            <a:r>
              <a:rPr lang="nb-NO" dirty="0" smtClean="0"/>
              <a:t>Utvikle en foreldremøteplan</a:t>
            </a:r>
          </a:p>
          <a:p>
            <a:endParaRPr lang="nb-NO" b="1" dirty="0" smtClean="0"/>
          </a:p>
          <a:p>
            <a:r>
              <a:rPr lang="nb-NO" b="1" dirty="0" smtClean="0"/>
              <a:t>Skole/barnehage: </a:t>
            </a:r>
            <a:r>
              <a:rPr lang="nb-NO" dirty="0" smtClean="0"/>
              <a:t>Styrke voksenrollen ved veiledning om element fra DUÅ og ved bruk av Marte </a:t>
            </a:r>
            <a:r>
              <a:rPr lang="nb-NO" dirty="0" err="1" smtClean="0"/>
              <a:t>Meo</a:t>
            </a:r>
            <a:endParaRPr lang="nb-NO" dirty="0" smtClean="0"/>
          </a:p>
          <a:p>
            <a:endParaRPr lang="nb-NO" dirty="0"/>
          </a:p>
          <a:p>
            <a:r>
              <a:rPr lang="nb-NO" b="1" dirty="0" smtClean="0"/>
              <a:t>Fritidsarena: « Trenerkjegla» - </a:t>
            </a:r>
            <a:r>
              <a:rPr lang="nb-NO" dirty="0" smtClean="0"/>
              <a:t>Styrke trenerrollen i fotballgruppa ved bruk av element fra DUÅ</a:t>
            </a:r>
          </a:p>
          <a:p>
            <a:endParaRPr lang="nb-NO" dirty="0" smtClean="0"/>
          </a:p>
          <a:p>
            <a:r>
              <a:rPr lang="nb-NO" dirty="0" smtClean="0"/>
              <a:t> </a:t>
            </a:r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7" name="TekstSylinder 6"/>
          <p:cNvSpPr txBox="1"/>
          <p:nvPr/>
        </p:nvSpPr>
        <p:spPr>
          <a:xfrm>
            <a:off x="1041838" y="181094"/>
            <a:ext cx="8812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 smtClean="0">
                <a:latin typeface="Bradley Hand ITC" panose="03070402050302030203" pitchFamily="66" charset="0"/>
              </a:rPr>
              <a:t>«Det skal ei hel </a:t>
            </a:r>
            <a:r>
              <a:rPr lang="nb-NO" sz="2800" b="1" dirty="0" err="1" smtClean="0">
                <a:latin typeface="Bradley Hand ITC" panose="03070402050302030203" pitchFamily="66" charset="0"/>
              </a:rPr>
              <a:t>fjellbøgd</a:t>
            </a:r>
            <a:r>
              <a:rPr lang="nb-NO" sz="2800" b="1" dirty="0" smtClean="0">
                <a:latin typeface="Bradley Hand ITC" panose="03070402050302030203" pitchFamily="66" charset="0"/>
              </a:rPr>
              <a:t> te for å oppdra et barn»</a:t>
            </a:r>
            <a:endParaRPr lang="nb-NO" sz="28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568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b-NO" dirty="0" smtClean="0"/>
              <a:t>«</a:t>
            </a:r>
            <a:r>
              <a:rPr lang="nb-NO" b="1" dirty="0" smtClean="0"/>
              <a:t>Trenerkjegla»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5311140" cy="4351338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6149340" cy="6858000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6366510" y="1245870"/>
            <a:ext cx="5486400" cy="9787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/>
              <a:t>Pilotprosjekt 2019 – 2020</a:t>
            </a:r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 smtClean="0"/>
              <a:t>Starter med «kick </a:t>
            </a:r>
            <a:r>
              <a:rPr lang="nb-NO" b="1" dirty="0" err="1" smtClean="0"/>
              <a:t>off</a:t>
            </a:r>
            <a:r>
              <a:rPr lang="nb-NO" b="1" dirty="0" smtClean="0"/>
              <a:t>» for alle trenere i hele idrettslaget i juni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 smtClean="0"/>
              <a:t>3 veiledninger knyttet til eksisterende møter til  trenere for utøvere født 2009 og 2010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 smtClean="0"/>
              <a:t>Det benyttes prinsipper fra DUÅ(de utrolige årene)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 smtClean="0"/>
              <a:t>Øving mellom treningene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 smtClean="0"/>
              <a:t>Regionalt kunnskapssenter for barn og unge i Midt Norge (RKBU) står for evalueringen av prosjektet</a:t>
            </a:r>
          </a:p>
          <a:p>
            <a:endParaRPr lang="nb-NO" dirty="0"/>
          </a:p>
          <a:p>
            <a:r>
              <a:rPr lang="nb-NO" b="1" dirty="0" smtClean="0"/>
              <a:t>Prinsipper for veiledningen: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Rollemodell prinsippet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Oppmerksomhets prinsippet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Den samarbeidende stilen</a:t>
            </a:r>
          </a:p>
          <a:p>
            <a:endParaRPr lang="nb-NO" dirty="0"/>
          </a:p>
          <a:p>
            <a:r>
              <a:rPr lang="nb-NO" b="1" dirty="0" smtClean="0"/>
              <a:t>Samarbeidspartnere: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Trøndelag fylkeskommune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Oppdal idrettslag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RKBU </a:t>
            </a:r>
            <a:r>
              <a:rPr lang="nb-NO" dirty="0" err="1" smtClean="0"/>
              <a:t>MidtNorge</a:t>
            </a:r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RKBU </a:t>
            </a:r>
            <a:r>
              <a:rPr lang="nb-NO" dirty="0" err="1" smtClean="0"/>
              <a:t>VestNorge</a:t>
            </a:r>
            <a:endParaRPr lang="nb-NO" dirty="0" smtClean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99036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324</Words>
  <Application>Microsoft Office PowerPoint</Application>
  <PresentationFormat>Widescreen</PresentationFormat>
  <Paragraphs>61</Paragraphs>
  <Slides>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</vt:i4>
      </vt:variant>
    </vt:vector>
  </HeadingPairs>
  <TitlesOfParts>
    <vt:vector size="8" baseType="lpstr">
      <vt:lpstr>Arial</vt:lpstr>
      <vt:lpstr>Bradley Hand ITC</vt:lpstr>
      <vt:lpstr>Calibri</vt:lpstr>
      <vt:lpstr>Calibri Light</vt:lpstr>
      <vt:lpstr>Office-tema</vt:lpstr>
      <vt:lpstr>PowerPoint-presentasjon</vt:lpstr>
      <vt:lpstr>PowerPoint-presentasjon</vt:lpstr>
      <vt:lpstr>«Trenerkjegla»</vt:lpstr>
    </vt:vector>
  </TitlesOfParts>
  <Company>Oppdal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Vigdis Thun</dc:creator>
  <cp:lastModifiedBy>vigdis.thun</cp:lastModifiedBy>
  <cp:revision>19</cp:revision>
  <dcterms:created xsi:type="dcterms:W3CDTF">2019-04-07T09:55:33Z</dcterms:created>
  <dcterms:modified xsi:type="dcterms:W3CDTF">2019-05-28T12:29:23Z</dcterms:modified>
</cp:coreProperties>
</file>